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5FE26-0AC2-4E07-BB36-8A23727EE174}" type="datetimeFigureOut">
              <a:rPr lang="it-IT" smtClean="0"/>
              <a:pPr/>
              <a:t>10/09/2019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9B290-D60C-4D22-9D91-A037F7A323D9}"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48764ED8-6B18-4500-B5B9-89C469EB59F1}" type="datetime1">
              <a:rPr lang="it-IT" smtClean="0"/>
              <a:pPr/>
              <a:t>10/09/2019</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BB40E72-7C93-45B9-931D-BEBF5871BF66}" type="datetime1">
              <a:rPr lang="it-IT" smtClean="0"/>
              <a:pPr/>
              <a:t>10/09/2019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A00B9071-845B-42F3-B2ED-4C2CE732BE32}" type="datetime1">
              <a:rPr lang="it-IT" smtClean="0"/>
              <a:pPr/>
              <a:t>10/09/2019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67A4A75-AC54-40B8-B178-D3BD8C4C265D}" type="datetime1">
              <a:rPr lang="it-IT" smtClean="0"/>
              <a:pPr/>
              <a:t>10/09/2019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81C3A171-EF2F-4F70-AA9E-A177E823B4A0}" type="datetime1">
              <a:rPr lang="it-IT" smtClean="0"/>
              <a:pPr/>
              <a:t>10/09/2019</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E59171AA-7B39-46FB-97BF-171C5503DBB0}" type="datetime1">
              <a:rPr lang="it-IT" smtClean="0"/>
              <a:pPr/>
              <a:t>10/09/2019</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802BEBFB-E635-496D-9152-FE536C67BCF5}" type="datetime1">
              <a:rPr lang="it-IT" smtClean="0"/>
              <a:pPr/>
              <a:t>10/09/2019</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002239F1-38C0-411C-A793-0543FE58ED09}" type="datetime1">
              <a:rPr lang="it-IT" smtClean="0"/>
              <a:pPr/>
              <a:t>10/09/2019</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2C47A55D-FA8B-433F-B766-2E1B10F67D42}" type="datetime1">
              <a:rPr lang="it-IT" smtClean="0"/>
              <a:pPr/>
              <a:t>10/09/2019</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167BCEFA-E4A0-4234-A310-FDF9B3828F11}" type="datetime1">
              <a:rPr lang="it-IT" smtClean="0"/>
              <a:pPr/>
              <a:t>10/09/2019</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1F3B3502-952C-4113-89C0-CD9962C96411}" type="datetime1">
              <a:rPr lang="it-IT" smtClean="0"/>
              <a:pPr/>
              <a:t>10/09/2019</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04E9C6C-7183-48E3-B448-19E9C1DD1A8F}"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D9F1C5C-BAA9-4148-94B2-47EF21F49B64}" type="datetime1">
              <a:rPr lang="it-IT" smtClean="0"/>
              <a:pPr/>
              <a:t>10/09/2019</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04E9C6C-7183-48E3-B448-19E9C1DD1A8F}"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4797152"/>
            <a:ext cx="7632848" cy="1152128"/>
          </a:xfrm>
          <a:solidFill>
            <a:srgbClr val="FFFF00"/>
          </a:solidFill>
          <a:ln w="25400">
            <a:solidFill>
              <a:schemeClr val="accent1"/>
            </a:solidFill>
          </a:ln>
        </p:spPr>
        <p:txBody>
          <a:bodyPr>
            <a:normAutofit fontScale="92500"/>
          </a:bodyPr>
          <a:lstStyle/>
          <a:p>
            <a:pPr algn="ctr"/>
            <a:r>
              <a:rPr lang="it-IT" sz="1800" b="1" dirty="0" smtClean="0">
                <a:solidFill>
                  <a:srgbClr val="FF0000"/>
                </a:solidFill>
              </a:rPr>
              <a:t>La disforia di genere, o disturbo dell’identità di genere, indica quella condizione per cui un individuo non si identifica con il proprio sesso biologico, ma con quell’opposto. Infatti, l’identità di genere è la percezione individuale di appartenere a un sesso piuttosto che a un altro. </a:t>
            </a:r>
            <a:endParaRPr lang="it-IT" sz="2000" b="1" dirty="0">
              <a:solidFill>
                <a:srgbClr val="FF0000"/>
              </a:solidFill>
            </a:endParaRPr>
          </a:p>
        </p:txBody>
      </p:sp>
      <p:sp>
        <p:nvSpPr>
          <p:cNvPr id="5" name="CasellaDiTesto 4"/>
          <p:cNvSpPr txBox="1"/>
          <p:nvPr/>
        </p:nvSpPr>
        <p:spPr>
          <a:xfrm>
            <a:off x="1043608" y="6021288"/>
            <a:ext cx="7920880" cy="338554"/>
          </a:xfrm>
          <a:prstGeom prst="rect">
            <a:avLst/>
          </a:prstGeom>
          <a:noFill/>
        </p:spPr>
        <p:txBody>
          <a:bodyPr wrap="square" rtlCol="0">
            <a:spAutoFit/>
          </a:bodyPr>
          <a:lstStyle/>
          <a:p>
            <a:pPr algn="ctr"/>
            <a:r>
              <a:rPr lang="it-IT" sz="1600" b="1" dirty="0" smtClean="0"/>
              <a:t>Prof. Francesco Cannizzaro – Specialista in Pedagogia, Bioetica e Sessuologia</a:t>
            </a:r>
            <a:endParaRPr lang="it-IT" sz="1600" b="1" dirty="0"/>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a:t>
            </a:fld>
            <a:endParaRPr lang="it-IT"/>
          </a:p>
        </p:txBody>
      </p:sp>
      <p:pic>
        <p:nvPicPr>
          <p:cNvPr id="4" name="Picture 2" descr="C:\Users\Master\Desktop\Ultime foto\APC-disforia-di-genere-696x464.jpeg"/>
          <p:cNvPicPr>
            <a:picLocks noChangeAspect="1" noChangeArrowheads="1"/>
          </p:cNvPicPr>
          <p:nvPr/>
        </p:nvPicPr>
        <p:blipFill>
          <a:blip r:embed="rId2" cstate="print"/>
          <a:srcRect/>
          <a:stretch>
            <a:fillRect/>
          </a:stretch>
        </p:blipFill>
        <p:spPr bwMode="auto">
          <a:xfrm>
            <a:off x="2483768" y="1052736"/>
            <a:ext cx="5355704" cy="3570469"/>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3096344"/>
          </a:xfrm>
          <a:noFill/>
          <a:ln w="25400">
            <a:solidFill>
              <a:schemeClr val="accent1"/>
            </a:solidFill>
          </a:ln>
        </p:spPr>
        <p:txBody>
          <a:bodyPr>
            <a:normAutofit lnSpcReduction="10000"/>
          </a:bodyPr>
          <a:lstStyle/>
          <a:p>
            <a:pPr algn="just" fontAlgn="base"/>
            <a:r>
              <a:rPr lang="it-IT" sz="1600" b="1" dirty="0" err="1" smtClean="0">
                <a:solidFill>
                  <a:srgbClr val="FF0000"/>
                </a:solidFill>
              </a:rPr>
              <a:t>Human</a:t>
            </a:r>
            <a:r>
              <a:rPr lang="it-IT" sz="1600" b="1" dirty="0" smtClean="0">
                <a:solidFill>
                  <a:srgbClr val="FF0000"/>
                </a:solidFill>
              </a:rPr>
              <a:t> </a:t>
            </a:r>
            <a:r>
              <a:rPr lang="it-IT" sz="1600" b="1" dirty="0" err="1" smtClean="0">
                <a:solidFill>
                  <a:srgbClr val="FF0000"/>
                </a:solidFill>
              </a:rPr>
              <a:t>Rights</a:t>
            </a:r>
            <a:r>
              <a:rPr lang="it-IT" sz="1600" b="1" dirty="0" smtClean="0">
                <a:solidFill>
                  <a:srgbClr val="FF0000"/>
                </a:solidFill>
              </a:rPr>
              <a:t> </a:t>
            </a:r>
            <a:r>
              <a:rPr lang="it-IT" sz="1600" b="1" dirty="0" err="1" smtClean="0">
                <a:solidFill>
                  <a:srgbClr val="FF0000"/>
                </a:solidFill>
              </a:rPr>
              <a:t>Watch</a:t>
            </a:r>
            <a:r>
              <a:rPr lang="it-IT" sz="1600" b="1" dirty="0" smtClean="0">
                <a:solidFill>
                  <a:srgbClr val="FF0000"/>
                </a:solidFill>
              </a:rPr>
              <a:t> </a:t>
            </a:r>
            <a:r>
              <a:rPr lang="it-IT" sz="1600" dirty="0" smtClean="0"/>
              <a:t>precisa poi che la decisione di depennare la disforia di genere dall’elenco dei disturbi mentali deve sì convincere gli Stati a semplificare le «procedure amministrative» per il riconoscimento legale delle persone </a:t>
            </a:r>
            <a:r>
              <a:rPr lang="it-IT" sz="1600" dirty="0" err="1" smtClean="0"/>
              <a:t>transgender</a:t>
            </a:r>
            <a:r>
              <a:rPr lang="it-IT" sz="1600" dirty="0" smtClean="0"/>
              <a:t>, tuttavia questo aspetto «deve rimanere separato» da quello sanitario. </a:t>
            </a:r>
          </a:p>
          <a:p>
            <a:pPr algn="just" fontAlgn="base"/>
            <a:r>
              <a:rPr lang="it-IT" sz="1600" b="1" dirty="0" smtClean="0">
                <a:solidFill>
                  <a:srgbClr val="FF0000"/>
                </a:solidFill>
              </a:rPr>
              <a:t>Si tratta di una precisazione non secondaria</a:t>
            </a:r>
            <a:r>
              <a:rPr lang="it-IT" sz="1600" dirty="0" smtClean="0"/>
              <a:t>, innanzitutto per via delle sue evidenti implicazioni economiche: </a:t>
            </a:r>
            <a:r>
              <a:rPr lang="it-IT" sz="1600" b="1" dirty="0" smtClean="0"/>
              <a:t>«Se il processo di transizione di una persona richiede interventi medici, tali servizi devono essere disponibili e accessibili». </a:t>
            </a:r>
            <a:r>
              <a:rPr lang="it-IT" sz="1600" dirty="0" smtClean="0"/>
              <a:t>Possibilmente passati dalla mutua.</a:t>
            </a:r>
          </a:p>
          <a:p>
            <a:pPr algn="just" fontAlgn="base"/>
            <a:r>
              <a:rPr lang="it-IT" sz="1600" b="1" dirty="0" smtClean="0">
                <a:solidFill>
                  <a:srgbClr val="FF0000"/>
                </a:solidFill>
              </a:rPr>
              <a:t>Nel 2012 l’altra “bibbia” della psichiatria mondiale</a:t>
            </a:r>
            <a:r>
              <a:rPr lang="it-IT" sz="1600" dirty="0" smtClean="0"/>
              <a:t>, il DSM curato dall’</a:t>
            </a:r>
            <a:r>
              <a:rPr lang="it-IT" sz="1600" dirty="0" err="1" smtClean="0"/>
              <a:t>Apa</a:t>
            </a:r>
            <a:r>
              <a:rPr lang="it-IT" sz="1600" dirty="0" smtClean="0"/>
              <a:t> (American </a:t>
            </a:r>
            <a:r>
              <a:rPr lang="it-IT" sz="1600" dirty="0" err="1" smtClean="0"/>
              <a:t>Psychiatric</a:t>
            </a:r>
            <a:r>
              <a:rPr lang="it-IT" sz="1600" dirty="0" smtClean="0"/>
              <a:t> </a:t>
            </a:r>
            <a:r>
              <a:rPr lang="it-IT" sz="1600" dirty="0" err="1" smtClean="0"/>
              <a:t>Association</a:t>
            </a:r>
            <a:r>
              <a:rPr lang="it-IT" sz="1600" dirty="0" smtClean="0"/>
              <a:t>), aveva rimosso dalle malattie mentali il “disordine dell’identità di genere” per includere invece proprio la “disforia di genere”, definita però come il disagio provato da una persona rispetto al sentimento di mancata corrispondenza tra il proprio genere percepito e quello assegnato.</a:t>
            </a: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10</a:t>
            </a:fld>
            <a:endParaRPr lang="it-IT"/>
          </a:p>
        </p:txBody>
      </p:sp>
      <p:sp>
        <p:nvSpPr>
          <p:cNvPr id="8" name="CasellaDiTesto 7"/>
          <p:cNvSpPr txBox="1"/>
          <p:nvPr/>
        </p:nvSpPr>
        <p:spPr>
          <a:xfrm>
            <a:off x="1043608" y="908720"/>
            <a:ext cx="8100392" cy="369332"/>
          </a:xfrm>
          <a:prstGeom prst="rect">
            <a:avLst/>
          </a:prstGeom>
          <a:noFill/>
        </p:spPr>
        <p:txBody>
          <a:bodyPr wrap="square" rtlCol="0">
            <a:spAutoFit/>
          </a:bodyPr>
          <a:lstStyle/>
          <a:p>
            <a:pPr algn="ctr" fontAlgn="base"/>
            <a:r>
              <a:rPr lang="it-IT" b="1" dirty="0" smtClean="0">
                <a:solidFill>
                  <a:srgbClr val="0070C0"/>
                </a:solidFill>
              </a:rPr>
              <a:t>MA LE CURE RESTINO «ACCESSIBILI»</a:t>
            </a:r>
          </a:p>
        </p:txBody>
      </p:sp>
      <p:pic>
        <p:nvPicPr>
          <p:cNvPr id="8194" name="Picture 2" descr="C:\Users\Master\Desktop\Ultime foto\dis6.jpg"/>
          <p:cNvPicPr>
            <a:picLocks noChangeAspect="1" noChangeArrowheads="1"/>
          </p:cNvPicPr>
          <p:nvPr/>
        </p:nvPicPr>
        <p:blipFill>
          <a:blip r:embed="rId2" cstate="print"/>
          <a:srcRect/>
          <a:stretch>
            <a:fillRect/>
          </a:stretch>
        </p:blipFill>
        <p:spPr bwMode="auto">
          <a:xfrm>
            <a:off x="2915816" y="4653136"/>
            <a:ext cx="3816424" cy="179185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8194"/>
                                        </p:tgtEl>
                                        <p:attrNameLst>
                                          <p:attrName>style.visibility</p:attrName>
                                        </p:attrNameLst>
                                      </p:cBhvr>
                                      <p:to>
                                        <p:strVal val="visible"/>
                                      </p:to>
                                    </p:set>
                                    <p:anim calcmode="lin" valueType="num">
                                      <p:cBhvr>
                                        <p:cTn id="13" dur="500" fill="hold"/>
                                        <p:tgtEl>
                                          <p:spTgt spid="8194"/>
                                        </p:tgtEl>
                                        <p:attrNameLst>
                                          <p:attrName>ppt_w</p:attrName>
                                        </p:attrNameLst>
                                      </p:cBhvr>
                                      <p:tavLst>
                                        <p:tav tm="0">
                                          <p:val>
                                            <p:fltVal val="0"/>
                                          </p:val>
                                        </p:tav>
                                        <p:tav tm="100000">
                                          <p:val>
                                            <p:strVal val="#ppt_w"/>
                                          </p:val>
                                        </p:tav>
                                      </p:tavLst>
                                    </p:anim>
                                    <p:anim calcmode="lin" valueType="num">
                                      <p:cBhvr>
                                        <p:cTn id="14"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4392488"/>
          </a:xfrm>
          <a:noFill/>
          <a:ln w="25400">
            <a:solidFill>
              <a:schemeClr val="accent1"/>
            </a:solidFill>
          </a:ln>
        </p:spPr>
        <p:txBody>
          <a:bodyPr>
            <a:normAutofit/>
          </a:bodyPr>
          <a:lstStyle/>
          <a:p>
            <a:pPr algn="just" fontAlgn="t"/>
            <a:r>
              <a:rPr lang="it-IT" sz="1800" b="1" dirty="0" smtClean="0">
                <a:solidFill>
                  <a:srgbClr val="FF0000"/>
                </a:solidFill>
              </a:rPr>
              <a:t>Con Determina del 25 febbraio 2019</a:t>
            </a:r>
            <a:r>
              <a:rPr lang="it-IT" sz="1800" dirty="0" smtClean="0"/>
              <a:t> - pubblicata sulla Gazzetta ufficiale del 2 marzo - il dirigente dell’area </a:t>
            </a:r>
            <a:r>
              <a:rPr lang="it-IT" sz="1800" dirty="0" err="1" smtClean="0"/>
              <a:t>pre-autorizzazioni</a:t>
            </a:r>
            <a:r>
              <a:rPr lang="it-IT" sz="1800" dirty="0" smtClean="0"/>
              <a:t> dell’Agenzia Italiana del Farmaco (AIFA) ha inserito la molecola </a:t>
            </a:r>
            <a:r>
              <a:rPr lang="it-IT" sz="1800" b="1" dirty="0" err="1" smtClean="0"/>
              <a:t>triptorelina</a:t>
            </a:r>
            <a:r>
              <a:rPr lang="it-IT" sz="1800" dirty="0" smtClean="0"/>
              <a:t> fra i medicinali erogabili a carico del Servizio sanitario nazionale. </a:t>
            </a:r>
          </a:p>
          <a:p>
            <a:pPr algn="just" fontAlgn="t"/>
            <a:r>
              <a:rPr lang="it-IT" sz="1800" b="1" dirty="0" smtClean="0">
                <a:solidFill>
                  <a:srgbClr val="FF0000"/>
                </a:solidFill>
              </a:rPr>
              <a:t>La molecola TRP </a:t>
            </a:r>
            <a:r>
              <a:rPr lang="it-IT" sz="1800" dirty="0" smtClean="0"/>
              <a:t>potrà essere somministrata, sotto stretto controllo medico, </a:t>
            </a:r>
            <a:r>
              <a:rPr lang="it-IT" sz="1800" b="1" dirty="0" smtClean="0"/>
              <a:t>ad adolescenti affetti da Disforia di Genere (DG), </a:t>
            </a:r>
            <a:r>
              <a:rPr lang="it-IT" sz="1800" dirty="0" smtClean="0"/>
              <a:t>allo scopo di procurare loro un blocco temporaneo (fino a un massimo di qualche anno) dello sviluppo puberale, con l’ipotesi che ciò “alleggerisca” in qualche modo il “percorso di definizione della loro identità di genere”. </a:t>
            </a:r>
          </a:p>
          <a:p>
            <a:pPr algn="just" fontAlgn="t"/>
            <a:r>
              <a:rPr lang="it-IT" sz="1800" b="1" dirty="0" smtClean="0">
                <a:solidFill>
                  <a:srgbClr val="FF0000"/>
                </a:solidFill>
              </a:rPr>
              <a:t>Nel novembre 2018 Scienza &amp; Vita e il Centro studi Rosario </a:t>
            </a:r>
            <a:r>
              <a:rPr lang="it-IT" sz="1800" b="1" dirty="0" err="1" smtClean="0">
                <a:solidFill>
                  <a:srgbClr val="FF0000"/>
                </a:solidFill>
              </a:rPr>
              <a:t>Livatino</a:t>
            </a:r>
            <a:r>
              <a:rPr lang="it-IT" sz="1800" dirty="0" smtClean="0"/>
              <a:t>, dopo aver svolto un workshop a più voci sul tema, avevano inviato ad AIFA una lettera contenente una serie di riserve, dopo un parere positivo del </a:t>
            </a:r>
            <a:r>
              <a:rPr lang="it-IT" sz="1800" b="1" smtClean="0"/>
              <a:t>Comitato </a:t>
            </a:r>
            <a:r>
              <a:rPr lang="it-IT" sz="1800" b="1" smtClean="0"/>
              <a:t>Nazionale </a:t>
            </a:r>
            <a:r>
              <a:rPr lang="it-IT" sz="1800" b="1" dirty="0" smtClean="0"/>
              <a:t>di Bioetica.</a:t>
            </a:r>
          </a:p>
          <a:p>
            <a:pPr algn="just" fontAlgn="t"/>
            <a:r>
              <a:rPr lang="it-IT" sz="1800" b="1" dirty="0" smtClean="0">
                <a:solidFill>
                  <a:srgbClr val="FF0000"/>
                </a:solidFill>
              </a:rPr>
              <a:t>Dopo la Determina </a:t>
            </a:r>
            <a:r>
              <a:rPr lang="it-IT" sz="1800" dirty="0" smtClean="0"/>
              <a:t>e in assenza di qualsiasi risposta alle perplessità esposte, hanno ribadito che:</a:t>
            </a: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11</a:t>
            </a:fld>
            <a:endParaRPr lang="it-IT"/>
          </a:p>
        </p:txBody>
      </p:sp>
      <p:sp>
        <p:nvSpPr>
          <p:cNvPr id="8" name="CasellaDiTesto 7"/>
          <p:cNvSpPr txBox="1"/>
          <p:nvPr/>
        </p:nvSpPr>
        <p:spPr>
          <a:xfrm>
            <a:off x="1043608" y="908720"/>
            <a:ext cx="8100392" cy="369332"/>
          </a:xfrm>
          <a:prstGeom prst="rect">
            <a:avLst/>
          </a:prstGeom>
          <a:noFill/>
        </p:spPr>
        <p:txBody>
          <a:bodyPr wrap="square" rtlCol="0">
            <a:spAutoFit/>
          </a:bodyPr>
          <a:lstStyle/>
          <a:p>
            <a:pPr algn="ctr" fontAlgn="base"/>
            <a:r>
              <a:rPr lang="it-IT" b="1" dirty="0" smtClean="0">
                <a:solidFill>
                  <a:srgbClr val="0070C0"/>
                </a:solidFill>
              </a:rPr>
              <a:t>La situazione italiana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4176464"/>
          </a:xfrm>
          <a:noFill/>
          <a:ln w="25400">
            <a:solidFill>
              <a:schemeClr val="accent1"/>
            </a:solidFill>
          </a:ln>
        </p:spPr>
        <p:txBody>
          <a:bodyPr>
            <a:normAutofit fontScale="92500" lnSpcReduction="20000"/>
          </a:bodyPr>
          <a:lstStyle/>
          <a:p>
            <a:pPr lvl="0" algn="just" fontAlgn="t"/>
            <a:r>
              <a:rPr lang="it-IT" sz="1900" b="1" dirty="0" smtClean="0">
                <a:solidFill>
                  <a:srgbClr val="FF0000"/>
                </a:solidFill>
              </a:rPr>
              <a:t>- Il c.d. farmaco </a:t>
            </a:r>
            <a:r>
              <a:rPr lang="it-IT" sz="1900" dirty="0" smtClean="0"/>
              <a:t>viene immesso nell’elenco del SSN in carenza di studi clinici e di follow-up a lungo termine;</a:t>
            </a:r>
          </a:p>
          <a:p>
            <a:pPr lvl="0" algn="just" fontAlgn="t"/>
            <a:r>
              <a:rPr lang="it-IT" sz="1900" b="1" dirty="0" smtClean="0">
                <a:solidFill>
                  <a:srgbClr val="FF0000"/>
                </a:solidFill>
              </a:rPr>
              <a:t>- E’ alto il rischio</a:t>
            </a:r>
            <a:r>
              <a:rPr lang="it-IT" sz="1900" dirty="0" smtClean="0"/>
              <a:t>, adoperando la TRP per bloccare la pubertà fino a 4 anni circa – dai 12 ai 16 anni d'età –, di indurre farmacologicamente un disallineamento fra lo sviluppo fisico e quello cognitivo del minore;</a:t>
            </a:r>
          </a:p>
          <a:p>
            <a:pPr lvl="0" algn="just" fontAlgn="t"/>
            <a:r>
              <a:rPr lang="it-IT" sz="1900" b="1" dirty="0" smtClean="0">
                <a:solidFill>
                  <a:srgbClr val="FF0000"/>
                </a:solidFill>
              </a:rPr>
              <a:t>- Non esistono evidenze </a:t>
            </a:r>
            <a:r>
              <a:rPr lang="it-IT" sz="1900" dirty="0" smtClean="0"/>
              <a:t>sull’effettivo pieno ripristino della fertilità nel caso di desistenza dal trattamento e di permanenza nel sesso di appartenenza;</a:t>
            </a:r>
          </a:p>
          <a:p>
            <a:pPr lvl="0" algn="just" fontAlgn="t"/>
            <a:r>
              <a:rPr lang="it-IT" sz="1900" b="1" dirty="0" smtClean="0">
                <a:solidFill>
                  <a:srgbClr val="FF0000"/>
                </a:solidFill>
              </a:rPr>
              <a:t>- Resta sospesa </a:t>
            </a:r>
            <a:r>
              <a:rPr lang="it-IT" sz="1900" dirty="0" smtClean="0"/>
              <a:t>la questione del consenso all’uso del c.d. farmaco, vista la scarsa consapevolezza di adolescenti e preadolescenti circa le proprie potenzialità procreative. </a:t>
            </a:r>
          </a:p>
          <a:p>
            <a:pPr lvl="0" algn="just" fontAlgn="t"/>
            <a:r>
              <a:rPr lang="it-IT" sz="1900" b="1" dirty="0" smtClean="0">
                <a:solidFill>
                  <a:srgbClr val="FF0000"/>
                </a:solidFill>
              </a:rPr>
              <a:t>- Premesso poi </a:t>
            </a:r>
            <a:r>
              <a:rPr lang="it-IT" sz="1900" dirty="0" smtClean="0"/>
              <a:t>che la capacità di agire viene raggiunta al compimento della maggiore età, come faranno i medici a garantire che il consenso di un pre-adolescente cui si intenda somministrare la TRP sia “libero e volontario”? </a:t>
            </a:r>
          </a:p>
          <a:p>
            <a:pPr lvl="0" algn="just" fontAlgn="t"/>
            <a:r>
              <a:rPr lang="it-IT" sz="1900" b="1" dirty="0" smtClean="0">
                <a:solidFill>
                  <a:srgbClr val="FF0000"/>
                </a:solidFill>
              </a:rPr>
              <a:t>- Che cosa accadrà </a:t>
            </a:r>
            <a:r>
              <a:rPr lang="it-IT" sz="1900" dirty="0" smtClean="0"/>
              <a:t>se i genitori vorranno accedere alla “cura” e il minore no, o il contrario, o, ancora, in caso di contrasto fra genitori? potrà il genitore (o il tutore) esprimere l’assenso a un atto di disposizione del corpo altrui, in evidente contrasto con l’ordinamento vigente? </a:t>
            </a: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12</a:t>
            </a:fld>
            <a:endParaRPr lang="it-IT"/>
          </a:p>
        </p:txBody>
      </p:sp>
      <p:sp>
        <p:nvSpPr>
          <p:cNvPr id="8" name="CasellaDiTesto 7"/>
          <p:cNvSpPr txBox="1"/>
          <p:nvPr/>
        </p:nvSpPr>
        <p:spPr>
          <a:xfrm>
            <a:off x="1043608" y="908720"/>
            <a:ext cx="8100392" cy="369332"/>
          </a:xfrm>
          <a:prstGeom prst="rect">
            <a:avLst/>
          </a:prstGeom>
          <a:noFill/>
        </p:spPr>
        <p:txBody>
          <a:bodyPr wrap="square" rtlCol="0">
            <a:spAutoFit/>
          </a:bodyPr>
          <a:lstStyle/>
          <a:p>
            <a:pPr algn="ctr" fontAlgn="base"/>
            <a:r>
              <a:rPr lang="it-IT" b="1" dirty="0" smtClean="0">
                <a:solidFill>
                  <a:srgbClr val="0070C0"/>
                </a:solidFill>
              </a:rPr>
              <a:t>Rilievi critici: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p:cTn id="3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0" fill="hold"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 calcmode="lin" valueType="num">
                                      <p:cBhvr>
                                        <p:cTn id="4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 calcmode="lin" valueType="num">
                                      <p:cBhvr>
                                        <p:cTn id="4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2592288"/>
          </a:xfrm>
          <a:noFill/>
          <a:ln w="25400">
            <a:solidFill>
              <a:schemeClr val="accent1"/>
            </a:solidFill>
          </a:ln>
        </p:spPr>
        <p:txBody>
          <a:bodyPr>
            <a:normAutofit/>
          </a:bodyPr>
          <a:lstStyle/>
          <a:p>
            <a:pPr algn="just"/>
            <a:r>
              <a:rPr lang="it-IT" sz="1800" b="1" dirty="0" smtClean="0">
                <a:solidFill>
                  <a:srgbClr val="FF0000"/>
                </a:solidFill>
              </a:rPr>
              <a:t>Fra i poteri di AIFA</a:t>
            </a:r>
            <a:r>
              <a:rPr lang="it-IT" sz="1800" dirty="0" smtClean="0"/>
              <a:t>, autorità amministrativa con competenze delineate dal quadro normativo europeo e nazionale, non rientra quello di affrontare e risolvere questioni che coinvolgono beni di rilievo costituzionale, tutelati da Convenzioni internazionali ed europee, che oltrepassano la portata e i confini della mera autorizzazione al commercio di un farmaco. </a:t>
            </a:r>
          </a:p>
          <a:p>
            <a:pPr algn="just"/>
            <a:r>
              <a:rPr lang="it-IT" sz="1800" b="1" dirty="0" smtClean="0">
                <a:solidFill>
                  <a:srgbClr val="FF0000"/>
                </a:solidFill>
              </a:rPr>
              <a:t>Le due associazioni hanno chiesto al Governo </a:t>
            </a:r>
            <a:r>
              <a:rPr lang="it-IT" sz="1800" dirty="0" smtClean="0"/>
              <a:t>e al Parlamento se condividono che una materia talmente delicata, che coinvolge i minori e la salute, sia lasciata a scelte meramente amministrative, senza una “trasparente” e ragionata ponderazione dei diritti e dei beni coinvolti.</a:t>
            </a: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13</a:t>
            </a:fld>
            <a:endParaRPr lang="it-IT"/>
          </a:p>
        </p:txBody>
      </p:sp>
      <p:sp>
        <p:nvSpPr>
          <p:cNvPr id="8" name="CasellaDiTesto 7"/>
          <p:cNvSpPr txBox="1"/>
          <p:nvPr/>
        </p:nvSpPr>
        <p:spPr>
          <a:xfrm>
            <a:off x="1043608" y="908720"/>
            <a:ext cx="8100392" cy="369332"/>
          </a:xfrm>
          <a:prstGeom prst="rect">
            <a:avLst/>
          </a:prstGeom>
          <a:noFill/>
        </p:spPr>
        <p:txBody>
          <a:bodyPr wrap="square" rtlCol="0">
            <a:spAutoFit/>
          </a:bodyPr>
          <a:lstStyle/>
          <a:p>
            <a:pPr algn="ctr" fontAlgn="base"/>
            <a:r>
              <a:rPr lang="it-IT" b="1" dirty="0" smtClean="0">
                <a:solidFill>
                  <a:srgbClr val="0070C0"/>
                </a:solidFill>
              </a:rPr>
              <a:t>E ancora:</a:t>
            </a:r>
          </a:p>
        </p:txBody>
      </p:sp>
      <p:pic>
        <p:nvPicPr>
          <p:cNvPr id="9218" name="Picture 2" descr="C:\Users\Master\Desktop\Ultime foto\dis4.jpg"/>
          <p:cNvPicPr>
            <a:picLocks noChangeAspect="1" noChangeArrowheads="1"/>
          </p:cNvPicPr>
          <p:nvPr/>
        </p:nvPicPr>
        <p:blipFill>
          <a:blip r:embed="rId2" cstate="print"/>
          <a:srcRect/>
          <a:stretch>
            <a:fillRect/>
          </a:stretch>
        </p:blipFill>
        <p:spPr bwMode="auto">
          <a:xfrm>
            <a:off x="3059832" y="4293096"/>
            <a:ext cx="3906542" cy="2160240"/>
          </a:xfrm>
          <a:prstGeom prst="rect">
            <a:avLst/>
          </a:prstGeom>
          <a:noFill/>
          <a:ln w="25400">
            <a:solidFill>
              <a:schemeClr val="accent1"/>
            </a:solidFill>
          </a:ln>
        </p:spPr>
      </p:pic>
      <p:sp>
        <p:nvSpPr>
          <p:cNvPr id="9" name="CasellaDiTesto 8"/>
          <p:cNvSpPr txBox="1"/>
          <p:nvPr/>
        </p:nvSpPr>
        <p:spPr>
          <a:xfrm>
            <a:off x="7164288" y="4941168"/>
            <a:ext cx="1656184" cy="707886"/>
          </a:xfrm>
          <a:prstGeom prst="rect">
            <a:avLst/>
          </a:prstGeom>
          <a:noFill/>
        </p:spPr>
        <p:txBody>
          <a:bodyPr wrap="square" rtlCol="0">
            <a:spAutoFit/>
          </a:bodyPr>
          <a:lstStyle/>
          <a:p>
            <a:pPr algn="ctr"/>
            <a:r>
              <a:rPr lang="it-IT" sz="4000" b="1" dirty="0" smtClean="0">
                <a:solidFill>
                  <a:srgbClr val="FF0000"/>
                </a:solidFill>
              </a:rPr>
              <a:t>FINE</a:t>
            </a:r>
            <a:endParaRPr lang="it-IT"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9218"/>
                                        </p:tgtEl>
                                        <p:attrNameLst>
                                          <p:attrName>style.visibility</p:attrName>
                                        </p:attrNameLst>
                                      </p:cBhvr>
                                      <p:to>
                                        <p:strVal val="visible"/>
                                      </p:to>
                                    </p:set>
                                    <p:anim calcmode="lin" valueType="num">
                                      <p:cBhvr>
                                        <p:cTn id="13" dur="500" fill="hold"/>
                                        <p:tgtEl>
                                          <p:spTgt spid="9218"/>
                                        </p:tgtEl>
                                        <p:attrNameLst>
                                          <p:attrName>ppt_w</p:attrName>
                                        </p:attrNameLst>
                                      </p:cBhvr>
                                      <p:tavLst>
                                        <p:tav tm="0">
                                          <p:val>
                                            <p:fltVal val="0"/>
                                          </p:val>
                                        </p:tav>
                                        <p:tav tm="100000">
                                          <p:val>
                                            <p:strVal val="#ppt_w"/>
                                          </p:val>
                                        </p:tav>
                                      </p:tavLst>
                                    </p:anim>
                                    <p:anim calcmode="lin" valueType="num">
                                      <p:cBhvr>
                                        <p:cTn id="14"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animEffect transition="in" filter="fade">
                                      <p:cBhvr>
                                        <p:cTn id="33" dur="1000"/>
                                        <p:tgtEl>
                                          <p:spTgt spid="9">
                                            <p:txEl>
                                              <p:pRg st="0" end="0"/>
                                            </p:txEl>
                                          </p:spTgt>
                                        </p:tgtEl>
                                      </p:cBhvr>
                                    </p:animEffect>
                                    <p:anim calcmode="lin" valueType="num">
                                      <p:cBhvr>
                                        <p:cTn id="34"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2592288"/>
          </a:xfrm>
          <a:noFill/>
          <a:ln w="25400">
            <a:solidFill>
              <a:schemeClr val="accent1"/>
            </a:solidFill>
          </a:ln>
        </p:spPr>
        <p:txBody>
          <a:bodyPr>
            <a:normAutofit fontScale="92500" lnSpcReduction="20000"/>
          </a:bodyPr>
          <a:lstStyle/>
          <a:p>
            <a:pPr algn="just"/>
            <a:r>
              <a:rPr lang="it-IT" sz="2000" b="1" dirty="0" smtClean="0">
                <a:solidFill>
                  <a:srgbClr val="FF0000"/>
                </a:solidFill>
              </a:rPr>
              <a:t>Bisogna fare attenzione </a:t>
            </a:r>
            <a:r>
              <a:rPr lang="it-IT" sz="2000" dirty="0" smtClean="0"/>
              <a:t>a non confondere la disforia di genere con l’orientamento o identità sessuale che indicano da quale sesso è attratto il soggetto.</a:t>
            </a:r>
          </a:p>
          <a:p>
            <a:pPr algn="just"/>
            <a:r>
              <a:rPr lang="it-IT" sz="2000" b="1" dirty="0" smtClean="0">
                <a:solidFill>
                  <a:srgbClr val="FF0000"/>
                </a:solidFill>
              </a:rPr>
              <a:t>Nel DSM-5 </a:t>
            </a:r>
            <a:r>
              <a:rPr lang="it-IT" sz="2000" dirty="0" smtClean="0">
                <a:solidFill>
                  <a:schemeClr val="tx1"/>
                </a:solidFill>
              </a:rPr>
              <a:t>(</a:t>
            </a:r>
            <a:r>
              <a:rPr lang="it-IT" sz="1800" b="1" dirty="0" smtClean="0"/>
              <a:t>Manuale diagnostico e statistico dei disturbi mentali</a:t>
            </a:r>
            <a:r>
              <a:rPr lang="it-IT" sz="1800" dirty="0" smtClean="0"/>
              <a:t>) </a:t>
            </a:r>
            <a:r>
              <a:rPr lang="it-IT" sz="2000" dirty="0" smtClean="0"/>
              <a:t>la disforia di genere non rientra più tra i disturbi sessuali perché non si tratta di un disturbo e occupa una categoria a sé stante.</a:t>
            </a:r>
          </a:p>
          <a:p>
            <a:pPr algn="just"/>
            <a:r>
              <a:rPr lang="it-IT" sz="2000" b="1" dirty="0" smtClean="0">
                <a:solidFill>
                  <a:srgbClr val="FF0000"/>
                </a:solidFill>
              </a:rPr>
              <a:t>La disforia di genere nell’età evolutiva </a:t>
            </a:r>
            <a:r>
              <a:rPr lang="it-IT" sz="2000" dirty="0" smtClean="0"/>
              <a:t>è un tema complesso perché anche se un bambino mostra tendenze tipicamente assimilabili alla disforia potrebbe non manifestarle nell’età adolescenziale o adulta, quindi c’è da prestare molta attenzione al fattore temporale.</a:t>
            </a: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a:t>
            </a:fld>
            <a:endParaRPr lang="it-IT"/>
          </a:p>
        </p:txBody>
      </p:sp>
      <p:sp>
        <p:nvSpPr>
          <p:cNvPr id="8" name="CasellaDiTesto 7"/>
          <p:cNvSpPr txBox="1"/>
          <p:nvPr/>
        </p:nvSpPr>
        <p:spPr>
          <a:xfrm>
            <a:off x="1979712" y="908720"/>
            <a:ext cx="5760640" cy="369332"/>
          </a:xfrm>
          <a:prstGeom prst="rect">
            <a:avLst/>
          </a:prstGeom>
          <a:noFill/>
        </p:spPr>
        <p:txBody>
          <a:bodyPr wrap="square" rtlCol="0">
            <a:spAutoFit/>
          </a:bodyPr>
          <a:lstStyle/>
          <a:p>
            <a:pPr algn="ctr"/>
            <a:r>
              <a:rPr lang="it-IT" b="1" dirty="0" smtClean="0">
                <a:solidFill>
                  <a:srgbClr val="0070C0"/>
                </a:solidFill>
              </a:rPr>
              <a:t>Note introduttive</a:t>
            </a:r>
            <a:endParaRPr lang="it-IT" b="1" dirty="0">
              <a:solidFill>
                <a:srgbClr val="0070C0"/>
              </a:solidFill>
            </a:endParaRPr>
          </a:p>
        </p:txBody>
      </p:sp>
      <p:pic>
        <p:nvPicPr>
          <p:cNvPr id="2050" name="Picture 2" descr="C:\Users\Master\Desktop\Ultime foto\dis2.jpg"/>
          <p:cNvPicPr>
            <a:picLocks noChangeAspect="1" noChangeArrowheads="1"/>
          </p:cNvPicPr>
          <p:nvPr/>
        </p:nvPicPr>
        <p:blipFill>
          <a:blip r:embed="rId2" cstate="print"/>
          <a:srcRect/>
          <a:stretch>
            <a:fillRect/>
          </a:stretch>
        </p:blipFill>
        <p:spPr bwMode="auto">
          <a:xfrm>
            <a:off x="3203848" y="4221088"/>
            <a:ext cx="3685041" cy="2143340"/>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p:cTn id="13" dur="500" fill="hold"/>
                                        <p:tgtEl>
                                          <p:spTgt spid="2050"/>
                                        </p:tgtEl>
                                        <p:attrNameLst>
                                          <p:attrName>ppt_w</p:attrName>
                                        </p:attrNameLst>
                                      </p:cBhvr>
                                      <p:tavLst>
                                        <p:tav tm="0">
                                          <p:val>
                                            <p:fltVal val="0"/>
                                          </p:val>
                                        </p:tav>
                                        <p:tav tm="100000">
                                          <p:val>
                                            <p:strVal val="#ppt_w"/>
                                          </p:val>
                                        </p:tav>
                                      </p:tavLst>
                                    </p:anim>
                                    <p:anim calcmode="lin" valueType="num">
                                      <p:cBhvr>
                                        <p:cTn id="14" dur="500" fill="hold"/>
                                        <p:tgtEl>
                                          <p:spTgt spid="2050"/>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3096344"/>
          </a:xfrm>
          <a:noFill/>
          <a:ln w="25400">
            <a:solidFill>
              <a:schemeClr val="accent1"/>
            </a:solidFill>
          </a:ln>
        </p:spPr>
        <p:txBody>
          <a:bodyPr>
            <a:normAutofit/>
          </a:bodyPr>
          <a:lstStyle/>
          <a:p>
            <a:pPr lvl="0">
              <a:buFont typeface="Arial" pitchFamily="34" charset="0"/>
              <a:buChar char="•"/>
            </a:pPr>
            <a:r>
              <a:rPr lang="it-IT" sz="1800" dirty="0" smtClean="0"/>
              <a:t> Affermazione da parte del bambino di essere del sesso opposto.</a:t>
            </a:r>
          </a:p>
          <a:p>
            <a:pPr lvl="0">
              <a:buFont typeface="Arial" pitchFamily="34" charset="0"/>
              <a:buChar char="•"/>
            </a:pPr>
            <a:r>
              <a:rPr lang="it-IT" sz="1800" dirty="0" smtClean="0"/>
              <a:t> Preferire indossare gli abiti del sesso opposto.</a:t>
            </a:r>
          </a:p>
          <a:p>
            <a:pPr lvl="0">
              <a:buFont typeface="Arial" pitchFamily="34" charset="0"/>
              <a:buChar char="•"/>
            </a:pPr>
            <a:r>
              <a:rPr lang="it-IT" sz="1800" dirty="0" smtClean="0"/>
              <a:t> Preferire giochi dove vi è uno scambio di ruolo.</a:t>
            </a:r>
          </a:p>
          <a:p>
            <a:pPr lvl="0">
              <a:buFont typeface="Arial" pitchFamily="34" charset="0"/>
              <a:buChar char="•"/>
            </a:pPr>
            <a:r>
              <a:rPr lang="it-IT" sz="1800" dirty="0" smtClean="0"/>
              <a:t> Preferire giocare con i giochi destinati all’altro sesso.</a:t>
            </a:r>
          </a:p>
          <a:p>
            <a:pPr lvl="0">
              <a:buFont typeface="Arial" pitchFamily="34" charset="0"/>
              <a:buChar char="•"/>
            </a:pPr>
            <a:r>
              <a:rPr lang="it-IT" sz="1800" dirty="0" smtClean="0"/>
              <a:t> Desiderio di essere dell’altro sesso.</a:t>
            </a:r>
          </a:p>
          <a:p>
            <a:pPr lvl="0">
              <a:buFont typeface="Arial" pitchFamily="34" charset="0"/>
              <a:buChar char="•"/>
            </a:pPr>
            <a:r>
              <a:rPr lang="it-IT" sz="1800" dirty="0" smtClean="0"/>
              <a:t> Emozioni negative verso i propri genitali.</a:t>
            </a:r>
          </a:p>
          <a:p>
            <a:pPr lvl="0">
              <a:buFont typeface="Arial" pitchFamily="34" charset="0"/>
              <a:buChar char="•"/>
            </a:pPr>
            <a:r>
              <a:rPr lang="it-IT" sz="1800" dirty="0" smtClean="0"/>
              <a:t> Rifiuto di giochi e attività destinate al sesso di appartenenza.</a:t>
            </a:r>
          </a:p>
          <a:p>
            <a:pPr algn="ctr"/>
            <a:r>
              <a:rPr lang="it-IT" sz="1800" b="1" dirty="0" smtClean="0">
                <a:solidFill>
                  <a:srgbClr val="FF0000"/>
                </a:solidFill>
              </a:rPr>
              <a:t>Nell’età evolutiva la formazione dell’identità è in corso, quindi non si può determinare che queste preferenze persistano nel futuro.</a:t>
            </a: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a:t>
            </a:fld>
            <a:endParaRPr lang="it-IT"/>
          </a:p>
        </p:txBody>
      </p:sp>
      <p:sp>
        <p:nvSpPr>
          <p:cNvPr id="8" name="CasellaDiTesto 7"/>
          <p:cNvSpPr txBox="1"/>
          <p:nvPr/>
        </p:nvSpPr>
        <p:spPr>
          <a:xfrm>
            <a:off x="1979712" y="908720"/>
            <a:ext cx="6048672" cy="369332"/>
          </a:xfrm>
          <a:prstGeom prst="rect">
            <a:avLst/>
          </a:prstGeom>
          <a:noFill/>
        </p:spPr>
        <p:txBody>
          <a:bodyPr wrap="square" rtlCol="0">
            <a:spAutoFit/>
          </a:bodyPr>
          <a:lstStyle/>
          <a:p>
            <a:pPr algn="ctr"/>
            <a:r>
              <a:rPr lang="it-IT" b="1" dirty="0" smtClean="0">
                <a:solidFill>
                  <a:srgbClr val="0070C0"/>
                </a:solidFill>
              </a:rPr>
              <a:t>Caratteristiche della disforia di genere: </a:t>
            </a:r>
          </a:p>
        </p:txBody>
      </p:sp>
      <p:pic>
        <p:nvPicPr>
          <p:cNvPr id="3074" name="Picture 2" descr="C:\Users\Master\Desktop\Ultime foto\dis11.jpg"/>
          <p:cNvPicPr>
            <a:picLocks noChangeAspect="1" noChangeArrowheads="1"/>
          </p:cNvPicPr>
          <p:nvPr/>
        </p:nvPicPr>
        <p:blipFill>
          <a:blip r:embed="rId2" cstate="print"/>
          <a:srcRect/>
          <a:stretch>
            <a:fillRect/>
          </a:stretch>
        </p:blipFill>
        <p:spPr bwMode="auto">
          <a:xfrm>
            <a:off x="3347864" y="4581128"/>
            <a:ext cx="3042338" cy="187220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anim calcmode="lin" valueType="num">
                                      <p:cBhvr>
                                        <p:cTn id="13" dur="500" fill="hold"/>
                                        <p:tgtEl>
                                          <p:spTgt spid="3074"/>
                                        </p:tgtEl>
                                        <p:attrNameLst>
                                          <p:attrName>ppt_w</p:attrName>
                                        </p:attrNameLst>
                                      </p:cBhvr>
                                      <p:tavLst>
                                        <p:tav tm="0">
                                          <p:val>
                                            <p:fltVal val="0"/>
                                          </p:val>
                                        </p:tav>
                                        <p:tav tm="100000">
                                          <p:val>
                                            <p:strVal val="#ppt_w"/>
                                          </p:val>
                                        </p:tav>
                                      </p:tavLst>
                                    </p:anim>
                                    <p:anim calcmode="lin" valueType="num">
                                      <p:cBhvr>
                                        <p:cTn id="14" dur="500" fill="hold"/>
                                        <p:tgtEl>
                                          <p:spTgt spid="3074"/>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 calcmode="lin" valueType="num">
                                      <p:cBhvr>
                                        <p:cTn id="4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42" dur="500"/>
                                        <p:tgtEl>
                                          <p:spTgt spid="3">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9" dur="5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56" dur="5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0" fill="hold"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2"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63" dur="500"/>
                                        <p:tgtEl>
                                          <p:spTgt spid="3">
                                            <p:txEl>
                                              <p:pRg st="6" end="6"/>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3" presetClass="entr" presetSubtype="16" fill="hold" nodeType="clickEffect">
                                  <p:stCondLst>
                                    <p:cond delay="0"/>
                                  </p:stCondLst>
                                  <p:childTnLst>
                                    <p:set>
                                      <p:cBhvr>
                                        <p:cTn id="67" dur="1" fill="hold">
                                          <p:stCondLst>
                                            <p:cond delay="0"/>
                                          </p:stCondLst>
                                        </p:cTn>
                                        <p:tgtEl>
                                          <p:spTgt spid="3">
                                            <p:txEl>
                                              <p:pRg st="7" end="7"/>
                                            </p:txEl>
                                          </p:spTgt>
                                        </p:tgtEl>
                                        <p:attrNameLst>
                                          <p:attrName>style.visibility</p:attrName>
                                        </p:attrNameLst>
                                      </p:cBhvr>
                                      <p:to>
                                        <p:strVal val="visible"/>
                                      </p:to>
                                    </p:set>
                                    <p:anim calcmode="lin" valueType="num">
                                      <p:cBhvr>
                                        <p:cTn id="68"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9"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1872208"/>
          </a:xfrm>
          <a:noFill/>
          <a:ln w="25400">
            <a:solidFill>
              <a:schemeClr val="accent1"/>
            </a:solidFill>
          </a:ln>
        </p:spPr>
        <p:txBody>
          <a:bodyPr>
            <a:normAutofit lnSpcReduction="10000"/>
          </a:bodyPr>
          <a:lstStyle/>
          <a:p>
            <a:pPr algn="just"/>
            <a:r>
              <a:rPr lang="it-IT" sz="1800" b="1" dirty="0" smtClean="0">
                <a:solidFill>
                  <a:srgbClr val="FF0000"/>
                </a:solidFill>
              </a:rPr>
              <a:t>La disforia di genere </a:t>
            </a:r>
            <a:r>
              <a:rPr lang="it-IT" sz="1800" dirty="0" smtClean="0"/>
              <a:t>si presenta in età evolutiva ma non ha sempre un decorso continuo. Per esempio, può comparire intorno ai 2-3 anni in cui si cominciano a vedere i cosiddetti indicatori della disforia, che però non possono rappresentare un criterio diagnostico, oppure possono manifestarsi nel periodo dai 3 ai 5 anni, per poi scomparire per alcuni anni e ricomparire in adolescenza, per questo motivo è difficile fare una diagnosi certa della disforia di genere in età evolutiva</a:t>
            </a:r>
            <a:r>
              <a:rPr lang="it-IT" sz="1800" dirty="0" smtClean="0"/>
              <a:t>.</a:t>
            </a: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a:t>
            </a:fld>
            <a:endParaRPr lang="it-IT"/>
          </a:p>
        </p:txBody>
      </p:sp>
      <p:sp>
        <p:nvSpPr>
          <p:cNvPr id="8" name="CasellaDiTesto 7"/>
          <p:cNvSpPr txBox="1"/>
          <p:nvPr/>
        </p:nvSpPr>
        <p:spPr>
          <a:xfrm>
            <a:off x="1547664" y="908720"/>
            <a:ext cx="6984776" cy="369332"/>
          </a:xfrm>
          <a:prstGeom prst="rect">
            <a:avLst/>
          </a:prstGeom>
          <a:noFill/>
        </p:spPr>
        <p:txBody>
          <a:bodyPr wrap="square" rtlCol="0">
            <a:spAutoFit/>
          </a:bodyPr>
          <a:lstStyle/>
          <a:p>
            <a:pPr algn="ctr"/>
            <a:r>
              <a:rPr lang="it-IT" b="1" dirty="0" smtClean="0">
                <a:solidFill>
                  <a:srgbClr val="0070C0"/>
                </a:solidFill>
              </a:rPr>
              <a:t>Disforia di genere in età evolutiva: come si manifesta? (1)</a:t>
            </a:r>
          </a:p>
        </p:txBody>
      </p:sp>
      <p:pic>
        <p:nvPicPr>
          <p:cNvPr id="4098" name="Picture 2" descr="C:\Users\Master\Desktop\Ultime foto\dis13.jpg"/>
          <p:cNvPicPr>
            <a:picLocks noChangeAspect="1" noChangeArrowheads="1"/>
          </p:cNvPicPr>
          <p:nvPr/>
        </p:nvPicPr>
        <p:blipFill>
          <a:blip r:embed="rId2" cstate="print"/>
          <a:srcRect/>
          <a:stretch>
            <a:fillRect/>
          </a:stretch>
        </p:blipFill>
        <p:spPr bwMode="auto">
          <a:xfrm>
            <a:off x="3083587" y="3501008"/>
            <a:ext cx="3792669" cy="2840841"/>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 calcmode="lin" valueType="num">
                                      <p:cBhvr>
                                        <p:cTn id="13" dur="500" fill="hold"/>
                                        <p:tgtEl>
                                          <p:spTgt spid="4098"/>
                                        </p:tgtEl>
                                        <p:attrNameLst>
                                          <p:attrName>ppt_w</p:attrName>
                                        </p:attrNameLst>
                                      </p:cBhvr>
                                      <p:tavLst>
                                        <p:tav tm="0">
                                          <p:val>
                                            <p:fltVal val="0"/>
                                          </p:val>
                                        </p:tav>
                                        <p:tav tm="100000">
                                          <p:val>
                                            <p:strVal val="#ppt_w"/>
                                          </p:val>
                                        </p:tav>
                                      </p:tavLst>
                                    </p:anim>
                                    <p:anim calcmode="lin" valueType="num">
                                      <p:cBhvr>
                                        <p:cTn id="14"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 calcmode="lin" valueType="num">
                                      <p:cBhvr>
                                        <p:cTn id="19" dur="500" fill="hold"/>
                                        <p:tgtEl>
                                          <p:spTgt spid="3">
                                            <p:bg/>
                                          </p:spTgt>
                                        </p:tgtEl>
                                        <p:attrNameLst>
                                          <p:attrName>ppt_w</p:attrName>
                                        </p:attrNameLst>
                                      </p:cBhvr>
                                      <p:tavLst>
                                        <p:tav tm="0">
                                          <p:val>
                                            <p:fltVal val="0"/>
                                          </p:val>
                                        </p:tav>
                                        <p:tav tm="100000">
                                          <p:val>
                                            <p:strVal val="#ppt_w"/>
                                          </p:val>
                                        </p:tav>
                                      </p:tavLst>
                                    </p:anim>
                                    <p:anim calcmode="lin" valueType="num">
                                      <p:cBhvr>
                                        <p:cTn id="20" dur="500" fill="hold"/>
                                        <p:tgtEl>
                                          <p:spTgt spid="3">
                                            <p:bg/>
                                          </p:spTgt>
                                        </p:tgtEl>
                                        <p:attrNameLst>
                                          <p:attrName>ppt_h</p:attrName>
                                        </p:attrNameLst>
                                      </p:cBhvr>
                                      <p:tavLst>
                                        <p:tav tm="0">
                                          <p:val>
                                            <p:fltVal val="0"/>
                                          </p:val>
                                        </p:tav>
                                        <p:tav tm="100000">
                                          <p:val>
                                            <p:strVal val="#ppt_h"/>
                                          </p:val>
                                        </p:tav>
                                      </p:tavLst>
                                    </p:anim>
                                    <p:animEffect transition="in" filter="fade">
                                      <p:cBhvr>
                                        <p:cTn id="21" dur="500"/>
                                        <p:tgtEl>
                                          <p:spTgt spid="3">
                                            <p:bg/>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 calcmode="lin" valueType="num">
                                      <p:cBhvr>
                                        <p:cTn id="26"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2808312"/>
          </a:xfrm>
          <a:noFill/>
          <a:ln w="25400">
            <a:solidFill>
              <a:schemeClr val="accent1"/>
            </a:solidFill>
          </a:ln>
        </p:spPr>
        <p:txBody>
          <a:bodyPr>
            <a:normAutofit lnSpcReduction="10000"/>
          </a:bodyPr>
          <a:lstStyle/>
          <a:p>
            <a:pPr algn="just"/>
            <a:r>
              <a:rPr lang="it-IT" sz="1800" b="1" dirty="0" smtClean="0">
                <a:solidFill>
                  <a:srgbClr val="FF0000"/>
                </a:solidFill>
              </a:rPr>
              <a:t>Se un bambino gioca con una bambola </a:t>
            </a:r>
            <a:r>
              <a:rPr lang="it-IT" sz="1800" dirty="0" smtClean="0"/>
              <a:t>non necessariamente si identifica con il sesso opposto, è positivo che i genitori lasciano esprimere i figli e giocare con quello che più li aggrada. </a:t>
            </a:r>
          </a:p>
          <a:p>
            <a:pPr algn="just"/>
            <a:r>
              <a:rPr lang="it-IT" sz="1800" b="1" dirty="0" smtClean="0">
                <a:solidFill>
                  <a:srgbClr val="FF0000"/>
                </a:solidFill>
              </a:rPr>
              <a:t>I problemi sorgono </a:t>
            </a:r>
            <a:r>
              <a:rPr lang="it-IT" sz="1800" dirty="0" smtClean="0"/>
              <a:t>invece nell’incontro con la società che non accetta la diversità. Infatti, la cultura e la società hanno determinato che la bambola è un gioco per bambine e se il bambino gioca con il giocattolo sbagliato potrebbe essere escluso e non inserirsi con i coetanei.</a:t>
            </a:r>
          </a:p>
          <a:p>
            <a:pPr algn="just"/>
            <a:r>
              <a:rPr lang="it-IT" sz="1800" b="1" dirty="0" smtClean="0">
                <a:solidFill>
                  <a:srgbClr val="FF0000"/>
                </a:solidFill>
              </a:rPr>
              <a:t>É sempre consigliabile </a:t>
            </a:r>
            <a:r>
              <a:rPr lang="it-IT" sz="1800" dirty="0" smtClean="0"/>
              <a:t>rivolgersi ad uno psicologo o psicoterapeuta per avere il parere di un professionista e per conoscere come i genitori possono supportare i figli che presentano gli indicatori della disforia di genere.</a:t>
            </a: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5</a:t>
            </a:fld>
            <a:endParaRPr lang="it-IT"/>
          </a:p>
        </p:txBody>
      </p:sp>
      <p:sp>
        <p:nvSpPr>
          <p:cNvPr id="8" name="CasellaDiTesto 7"/>
          <p:cNvSpPr txBox="1"/>
          <p:nvPr/>
        </p:nvSpPr>
        <p:spPr>
          <a:xfrm>
            <a:off x="1547664" y="908720"/>
            <a:ext cx="6984776" cy="369332"/>
          </a:xfrm>
          <a:prstGeom prst="rect">
            <a:avLst/>
          </a:prstGeom>
          <a:noFill/>
        </p:spPr>
        <p:txBody>
          <a:bodyPr wrap="square" rtlCol="0">
            <a:spAutoFit/>
          </a:bodyPr>
          <a:lstStyle/>
          <a:p>
            <a:pPr algn="ctr"/>
            <a:r>
              <a:rPr lang="it-IT" b="1" dirty="0" smtClean="0">
                <a:solidFill>
                  <a:srgbClr val="0070C0"/>
                </a:solidFill>
              </a:rPr>
              <a:t>Disforia di genere in età evolutiva: come si manifesta? (2)</a:t>
            </a:r>
          </a:p>
        </p:txBody>
      </p:sp>
      <p:pic>
        <p:nvPicPr>
          <p:cNvPr id="5122" name="Picture 2" descr="C:\Users\Master\Desktop\Ultime foto\dis12.jpg"/>
          <p:cNvPicPr>
            <a:picLocks noChangeAspect="1" noChangeArrowheads="1"/>
          </p:cNvPicPr>
          <p:nvPr/>
        </p:nvPicPr>
        <p:blipFill>
          <a:blip r:embed="rId2" cstate="print"/>
          <a:srcRect/>
          <a:stretch>
            <a:fillRect/>
          </a:stretch>
        </p:blipFill>
        <p:spPr bwMode="auto">
          <a:xfrm>
            <a:off x="3203848" y="4365103"/>
            <a:ext cx="3528392" cy="1969335"/>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5122"/>
                                        </p:tgtEl>
                                        <p:attrNameLst>
                                          <p:attrName>style.visibility</p:attrName>
                                        </p:attrNameLst>
                                      </p:cBhvr>
                                      <p:to>
                                        <p:strVal val="visible"/>
                                      </p:to>
                                    </p:set>
                                    <p:anim calcmode="lin" valueType="num">
                                      <p:cBhvr>
                                        <p:cTn id="13" dur="500" fill="hold"/>
                                        <p:tgtEl>
                                          <p:spTgt spid="5122"/>
                                        </p:tgtEl>
                                        <p:attrNameLst>
                                          <p:attrName>ppt_w</p:attrName>
                                        </p:attrNameLst>
                                      </p:cBhvr>
                                      <p:tavLst>
                                        <p:tav tm="0">
                                          <p:val>
                                            <p:fltVal val="0"/>
                                          </p:val>
                                        </p:tav>
                                        <p:tav tm="100000">
                                          <p:val>
                                            <p:strVal val="#ppt_w"/>
                                          </p:val>
                                        </p:tav>
                                      </p:tavLst>
                                    </p:anim>
                                    <p:anim calcmode="lin" valueType="num">
                                      <p:cBhvr>
                                        <p:cTn id="14"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4392488"/>
          </a:xfrm>
          <a:noFill/>
          <a:ln w="25400">
            <a:solidFill>
              <a:schemeClr val="accent1"/>
            </a:solidFill>
          </a:ln>
        </p:spPr>
        <p:txBody>
          <a:bodyPr>
            <a:normAutofit lnSpcReduction="10000"/>
          </a:bodyPr>
          <a:lstStyle/>
          <a:p>
            <a:pPr algn="ctr" fontAlgn="base"/>
            <a:r>
              <a:rPr lang="it-IT" sz="2000" b="1" i="1" dirty="0" smtClean="0">
                <a:solidFill>
                  <a:srgbClr val="FF0000"/>
                </a:solidFill>
              </a:rPr>
              <a:t>Il nuovo manuale diagnostico dell’Organizzazione mondiale della sanità sposa in pieno la visione e l’agenda delle associazioni </a:t>
            </a:r>
          </a:p>
          <a:p>
            <a:pPr algn="ctr" fontAlgn="base"/>
            <a:r>
              <a:rPr lang="it-IT" sz="2000" b="1" i="1" dirty="0" smtClean="0">
                <a:solidFill>
                  <a:srgbClr val="FF0000"/>
                </a:solidFill>
              </a:rPr>
              <a:t>per i diritti </a:t>
            </a:r>
            <a:r>
              <a:rPr lang="it-IT" sz="2000" b="1" i="1" dirty="0" err="1" smtClean="0">
                <a:solidFill>
                  <a:srgbClr val="FF0000"/>
                </a:solidFill>
              </a:rPr>
              <a:t>transgender</a:t>
            </a:r>
            <a:endParaRPr lang="it-IT" sz="2000" b="1" dirty="0" smtClean="0">
              <a:solidFill>
                <a:srgbClr val="FF0000"/>
              </a:solidFill>
            </a:endParaRPr>
          </a:p>
          <a:p>
            <a:pPr algn="just" fontAlgn="base"/>
            <a:endParaRPr lang="it-IT" sz="1800" b="1" dirty="0" smtClean="0">
              <a:solidFill>
                <a:srgbClr val="FF0000"/>
              </a:solidFill>
            </a:endParaRPr>
          </a:p>
          <a:p>
            <a:pPr algn="just" fontAlgn="base"/>
            <a:r>
              <a:rPr lang="it-IT" sz="1800" b="1" dirty="0" smtClean="0">
                <a:solidFill>
                  <a:srgbClr val="FF0000"/>
                </a:solidFill>
              </a:rPr>
              <a:t>Nel nuovo manuale </a:t>
            </a:r>
            <a:r>
              <a:rPr lang="it-IT" sz="1800" b="1" dirty="0" err="1" smtClean="0">
                <a:solidFill>
                  <a:srgbClr val="FF0000"/>
                </a:solidFill>
              </a:rPr>
              <a:t>diasgnostico</a:t>
            </a:r>
            <a:r>
              <a:rPr lang="it-IT" sz="1800" b="1" dirty="0" smtClean="0">
                <a:solidFill>
                  <a:srgbClr val="FF0000"/>
                </a:solidFill>
              </a:rPr>
              <a:t> dell’Oms</a:t>
            </a:r>
            <a:r>
              <a:rPr lang="it-IT" sz="1800" dirty="0" smtClean="0"/>
              <a:t> è stata ufficialmente rimossa la disforia di genere dall’elenco dei “disordini mentali”, un cambiamento annunciato già un anno fa e ora confermato dal voto della 72esima World </a:t>
            </a:r>
            <a:r>
              <a:rPr lang="it-IT" sz="1800" dirty="0" err="1" smtClean="0"/>
              <a:t>Health</a:t>
            </a:r>
            <a:r>
              <a:rPr lang="it-IT" sz="1800" dirty="0" smtClean="0"/>
              <a:t> </a:t>
            </a:r>
            <a:r>
              <a:rPr lang="it-IT" sz="1800" dirty="0" err="1" smtClean="0"/>
              <a:t>Assembly</a:t>
            </a:r>
            <a:r>
              <a:rPr lang="it-IT" sz="1800" dirty="0" smtClean="0"/>
              <a:t>. </a:t>
            </a:r>
          </a:p>
          <a:p>
            <a:pPr algn="just" fontAlgn="base"/>
            <a:endParaRPr lang="it-IT" sz="1800" b="1" dirty="0" smtClean="0">
              <a:solidFill>
                <a:srgbClr val="FF0000"/>
              </a:solidFill>
            </a:endParaRPr>
          </a:p>
          <a:p>
            <a:pPr algn="just" fontAlgn="base"/>
            <a:r>
              <a:rPr lang="it-IT" sz="1800" b="1" dirty="0" smtClean="0">
                <a:solidFill>
                  <a:srgbClr val="FF0000"/>
                </a:solidFill>
              </a:rPr>
              <a:t>Gli Stati membri</a:t>
            </a:r>
            <a:r>
              <a:rPr lang="it-IT" sz="1800" dirty="0" smtClean="0"/>
              <a:t>, si legge su </a:t>
            </a:r>
            <a:r>
              <a:rPr lang="it-IT" sz="1800" b="1" dirty="0" smtClean="0"/>
              <a:t>sito ufficiale dell’Oms</a:t>
            </a:r>
            <a:r>
              <a:rPr lang="it-IT" sz="1800" dirty="0" smtClean="0"/>
              <a:t>, cominceranno a rispondere dell’uso che faranno del nuovo manuale a partire dal 2022.</a:t>
            </a:r>
          </a:p>
          <a:p>
            <a:pPr algn="just" fontAlgn="base"/>
            <a:endParaRPr lang="it-IT" sz="1800" b="1" dirty="0" smtClean="0">
              <a:solidFill>
                <a:srgbClr val="FF0000"/>
              </a:solidFill>
            </a:endParaRPr>
          </a:p>
          <a:p>
            <a:pPr algn="just" fontAlgn="base"/>
            <a:r>
              <a:rPr lang="it-IT" sz="1800" b="1" dirty="0" smtClean="0">
                <a:solidFill>
                  <a:srgbClr val="FF0000"/>
                </a:solidFill>
              </a:rPr>
              <a:t>Per comprendere </a:t>
            </a:r>
            <a:r>
              <a:rPr lang="it-IT" sz="1800" dirty="0" smtClean="0"/>
              <a:t>dove intende andare a parare l’Oms con questa modifica, basta leggere </a:t>
            </a:r>
            <a:r>
              <a:rPr lang="it-IT" sz="1800" b="1" dirty="0" smtClean="0"/>
              <a:t>l’articolo-commento</a:t>
            </a:r>
            <a:r>
              <a:rPr lang="it-IT" sz="1800" dirty="0" smtClean="0"/>
              <a:t> di una importante organizzazione internazionale come </a:t>
            </a:r>
            <a:r>
              <a:rPr lang="it-IT" sz="1800" dirty="0" err="1" smtClean="0"/>
              <a:t>Human</a:t>
            </a:r>
            <a:r>
              <a:rPr lang="it-IT" sz="1800" dirty="0" smtClean="0"/>
              <a:t> </a:t>
            </a:r>
            <a:r>
              <a:rPr lang="it-IT" sz="1800" dirty="0" err="1" smtClean="0"/>
              <a:t>Rights</a:t>
            </a:r>
            <a:r>
              <a:rPr lang="it-IT" sz="1800" dirty="0" smtClean="0"/>
              <a:t> </a:t>
            </a:r>
            <a:r>
              <a:rPr lang="it-IT" sz="1800" dirty="0" err="1" smtClean="0"/>
              <a:t>Watch</a:t>
            </a:r>
            <a:r>
              <a:rPr lang="it-IT" sz="1800" dirty="0" smtClean="0"/>
              <a:t>.</a:t>
            </a: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6</a:t>
            </a:fld>
            <a:endParaRPr lang="it-IT"/>
          </a:p>
        </p:txBody>
      </p:sp>
      <p:sp>
        <p:nvSpPr>
          <p:cNvPr id="8" name="CasellaDiTesto 7"/>
          <p:cNvSpPr txBox="1"/>
          <p:nvPr/>
        </p:nvSpPr>
        <p:spPr>
          <a:xfrm>
            <a:off x="1043608" y="908720"/>
            <a:ext cx="8100392" cy="369332"/>
          </a:xfrm>
          <a:prstGeom prst="rect">
            <a:avLst/>
          </a:prstGeom>
          <a:noFill/>
        </p:spPr>
        <p:txBody>
          <a:bodyPr wrap="square" rtlCol="0">
            <a:spAutoFit/>
          </a:bodyPr>
          <a:lstStyle/>
          <a:p>
            <a:pPr algn="ctr" fontAlgn="base"/>
            <a:r>
              <a:rPr lang="it-IT" b="1" dirty="0" smtClean="0">
                <a:solidFill>
                  <a:srgbClr val="0070C0"/>
                </a:solidFill>
              </a:rPr>
              <a:t>Perché l’Oms ha deciso che la disforia di genere non è più una malattia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3"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p:cTn id="30"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3024336"/>
          </a:xfrm>
          <a:noFill/>
          <a:ln w="25400">
            <a:solidFill>
              <a:schemeClr val="accent1"/>
            </a:solidFill>
          </a:ln>
        </p:spPr>
        <p:txBody>
          <a:bodyPr>
            <a:normAutofit/>
          </a:bodyPr>
          <a:lstStyle/>
          <a:p>
            <a:pPr algn="just" fontAlgn="base"/>
            <a:r>
              <a:rPr lang="it-IT" sz="2000" b="1" i="1" dirty="0" smtClean="0">
                <a:solidFill>
                  <a:srgbClr val="FF0000"/>
                </a:solidFill>
              </a:rPr>
              <a:t>«Il 25 maggio 2019 </a:t>
            </a:r>
            <a:r>
              <a:rPr lang="it-IT" sz="2000" i="1" dirty="0" smtClean="0"/>
              <a:t>(…) la World </a:t>
            </a:r>
            <a:r>
              <a:rPr lang="it-IT" sz="2000" i="1" dirty="0" err="1" smtClean="0"/>
              <a:t>Health</a:t>
            </a:r>
            <a:r>
              <a:rPr lang="it-IT" sz="2000" i="1" dirty="0" smtClean="0"/>
              <a:t> </a:t>
            </a:r>
            <a:r>
              <a:rPr lang="it-IT" sz="2000" i="1" dirty="0" err="1" smtClean="0"/>
              <a:t>Assembly</a:t>
            </a:r>
            <a:r>
              <a:rPr lang="it-IT" sz="2000" i="1" dirty="0" smtClean="0"/>
              <a:t>, l’organo direttivo dell’Oms che rappresenta i 194 stati membri, ha votato a favore di nuove linee guida diagnostiche che non definiscono più la non-conformità di genere come un “disordine mentale”.</a:t>
            </a:r>
          </a:p>
          <a:p>
            <a:pPr algn="just" fontAlgn="base"/>
            <a:r>
              <a:rPr lang="it-IT" sz="2000" b="1" i="1" dirty="0" smtClean="0">
                <a:solidFill>
                  <a:srgbClr val="FF0000"/>
                </a:solidFill>
              </a:rPr>
              <a:t>Storicamente</a:t>
            </a:r>
            <a:r>
              <a:rPr lang="it-IT" sz="2000" i="1" dirty="0" smtClean="0"/>
              <a:t>, molti sistemi sanitari, compresi quelli sostenuti dall’Oms, hanno sempre categorizzato l’essere </a:t>
            </a:r>
            <a:r>
              <a:rPr lang="it-IT" sz="2000" i="1" dirty="0" err="1" smtClean="0"/>
              <a:t>transgender</a:t>
            </a:r>
            <a:r>
              <a:rPr lang="it-IT" sz="2000" i="1" dirty="0" smtClean="0"/>
              <a:t> come un disturbo mentale. </a:t>
            </a:r>
          </a:p>
          <a:p>
            <a:pPr algn="just" fontAlgn="base"/>
            <a:r>
              <a:rPr lang="it-IT" sz="2000" b="1" i="1" dirty="0" smtClean="0">
                <a:solidFill>
                  <a:srgbClr val="FF0000"/>
                </a:solidFill>
              </a:rPr>
              <a:t>Ma l’evolversi </a:t>
            </a:r>
            <a:r>
              <a:rPr lang="it-IT" sz="2000" i="1" dirty="0" smtClean="0"/>
              <a:t>delle conoscenze scientifiche riguardo al genere e l’instancabile azione degli attivisti </a:t>
            </a:r>
            <a:r>
              <a:rPr lang="it-IT" sz="2000" i="1" dirty="0" err="1" smtClean="0"/>
              <a:t>transgender</a:t>
            </a:r>
            <a:r>
              <a:rPr lang="it-IT" sz="2000" i="1" dirty="0" smtClean="0"/>
              <a:t> in giro per il mondo sono stati determinanti per portare a termine questo sviluppo».</a:t>
            </a:r>
            <a:endParaRPr lang="it-IT" sz="2000" dirty="0" smtClean="0"/>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7</a:t>
            </a:fld>
            <a:endParaRPr lang="it-IT"/>
          </a:p>
        </p:txBody>
      </p:sp>
      <p:sp>
        <p:nvSpPr>
          <p:cNvPr id="8" name="CasellaDiTesto 7"/>
          <p:cNvSpPr txBox="1"/>
          <p:nvPr/>
        </p:nvSpPr>
        <p:spPr>
          <a:xfrm>
            <a:off x="1043608" y="908720"/>
            <a:ext cx="8100392" cy="369332"/>
          </a:xfrm>
          <a:prstGeom prst="rect">
            <a:avLst/>
          </a:prstGeom>
          <a:noFill/>
        </p:spPr>
        <p:txBody>
          <a:bodyPr wrap="square" rtlCol="0">
            <a:spAutoFit/>
          </a:bodyPr>
          <a:lstStyle/>
          <a:p>
            <a:pPr algn="ctr" fontAlgn="base"/>
            <a:r>
              <a:rPr lang="it-IT" b="1" dirty="0" smtClean="0">
                <a:solidFill>
                  <a:srgbClr val="0070C0"/>
                </a:solidFill>
              </a:rPr>
              <a:t>Si legge nell’articolo</a:t>
            </a:r>
            <a:r>
              <a:rPr lang="it-IT" dirty="0" smtClean="0"/>
              <a:t>:</a:t>
            </a:r>
          </a:p>
        </p:txBody>
      </p:sp>
      <p:pic>
        <p:nvPicPr>
          <p:cNvPr id="6146" name="Picture 2" descr="C:\Users\Master\Desktop\Ultime foto\dis5.jpg"/>
          <p:cNvPicPr>
            <a:picLocks noChangeAspect="1" noChangeArrowheads="1"/>
          </p:cNvPicPr>
          <p:nvPr/>
        </p:nvPicPr>
        <p:blipFill>
          <a:blip r:embed="rId2" cstate="print"/>
          <a:srcRect/>
          <a:stretch>
            <a:fillRect/>
          </a:stretch>
        </p:blipFill>
        <p:spPr bwMode="auto">
          <a:xfrm>
            <a:off x="3203848" y="4581128"/>
            <a:ext cx="3343229" cy="187220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 calcmode="lin" valueType="num">
                                      <p:cBhvr>
                                        <p:cTn id="13" dur="500" fill="hold"/>
                                        <p:tgtEl>
                                          <p:spTgt spid="6146"/>
                                        </p:tgtEl>
                                        <p:attrNameLst>
                                          <p:attrName>ppt_w</p:attrName>
                                        </p:attrNameLst>
                                      </p:cBhvr>
                                      <p:tavLst>
                                        <p:tav tm="0">
                                          <p:val>
                                            <p:fltVal val="0"/>
                                          </p:val>
                                        </p:tav>
                                        <p:tav tm="100000">
                                          <p:val>
                                            <p:strVal val="#ppt_w"/>
                                          </p:val>
                                        </p:tav>
                                      </p:tavLst>
                                    </p:anim>
                                    <p:anim calcmode="lin" valueType="num">
                                      <p:cBhvr>
                                        <p:cTn id="14"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3024336"/>
          </a:xfrm>
          <a:noFill/>
          <a:ln w="25400">
            <a:solidFill>
              <a:schemeClr val="accent1"/>
            </a:solidFill>
          </a:ln>
        </p:spPr>
        <p:txBody>
          <a:bodyPr>
            <a:normAutofit fontScale="85000" lnSpcReduction="10000"/>
          </a:bodyPr>
          <a:lstStyle/>
          <a:p>
            <a:pPr algn="just" fontAlgn="base"/>
            <a:r>
              <a:rPr lang="it-IT" sz="2000" b="1" dirty="0" smtClean="0">
                <a:solidFill>
                  <a:srgbClr val="FF0000"/>
                </a:solidFill>
              </a:rPr>
              <a:t>Esulta il responsabile </a:t>
            </a:r>
            <a:r>
              <a:rPr lang="it-IT" sz="2000" dirty="0" smtClean="0"/>
              <a:t>dei diritti </a:t>
            </a:r>
            <a:r>
              <a:rPr lang="it-IT" sz="2000" dirty="0" err="1" smtClean="0"/>
              <a:t>Lgbt</a:t>
            </a:r>
            <a:r>
              <a:rPr lang="it-IT" sz="2000" dirty="0" smtClean="0"/>
              <a:t> di </a:t>
            </a:r>
            <a:r>
              <a:rPr lang="it-IT" sz="2000" dirty="0" err="1" smtClean="0"/>
              <a:t>Human</a:t>
            </a:r>
            <a:r>
              <a:rPr lang="it-IT" sz="2000" dirty="0" smtClean="0"/>
              <a:t> </a:t>
            </a:r>
            <a:r>
              <a:rPr lang="it-IT" sz="2000" dirty="0" err="1" smtClean="0"/>
              <a:t>Rights</a:t>
            </a:r>
            <a:r>
              <a:rPr lang="it-IT" sz="2000" dirty="0" smtClean="0"/>
              <a:t> </a:t>
            </a:r>
            <a:r>
              <a:rPr lang="it-IT" sz="2000" dirty="0" err="1" smtClean="0"/>
              <a:t>Watch</a:t>
            </a:r>
            <a:r>
              <a:rPr lang="it-IT" sz="2000" dirty="0" smtClean="0"/>
              <a:t>. </a:t>
            </a:r>
            <a:r>
              <a:rPr lang="it-IT" sz="2000" dirty="0" err="1" smtClean="0"/>
              <a:t>Graeme</a:t>
            </a:r>
            <a:r>
              <a:rPr lang="it-IT" sz="2000" dirty="0" smtClean="0"/>
              <a:t> </a:t>
            </a:r>
            <a:r>
              <a:rPr lang="it-IT" sz="2000" dirty="0" err="1" smtClean="0"/>
              <a:t>Reid</a:t>
            </a:r>
            <a:r>
              <a:rPr lang="it-IT" sz="2000" dirty="0" smtClean="0"/>
              <a:t>:</a:t>
            </a:r>
          </a:p>
          <a:p>
            <a:pPr algn="just" fontAlgn="base"/>
            <a:r>
              <a:rPr lang="it-IT" sz="2000" i="1" dirty="0" smtClean="0"/>
              <a:t>«La rimozione da parte dell’Oms del “disordine dell’identità di genere” dal suo manuale diagnostico avrà un effetto liberatore sulle persone </a:t>
            </a:r>
            <a:r>
              <a:rPr lang="it-IT" sz="2000" i="1" dirty="0" err="1" smtClean="0"/>
              <a:t>transgender</a:t>
            </a:r>
            <a:r>
              <a:rPr lang="it-IT" sz="2000" i="1" dirty="0" smtClean="0"/>
              <a:t> in tutto il mondo. Adesso i governi riformino rapidamente le leggi e i sistemi sanitari nazionali che richiedono questa diagnosi ormai ufficialmente superata».</a:t>
            </a:r>
            <a:endParaRPr lang="it-IT" sz="2000" dirty="0" smtClean="0"/>
          </a:p>
          <a:p>
            <a:pPr algn="just" fontAlgn="base"/>
            <a:r>
              <a:rPr lang="it-IT" sz="2000" b="1" dirty="0" smtClean="0">
                <a:solidFill>
                  <a:srgbClr val="FF0000"/>
                </a:solidFill>
              </a:rPr>
              <a:t>Ancora più chiaramente</a:t>
            </a:r>
            <a:r>
              <a:rPr lang="it-IT" sz="2000" dirty="0" smtClean="0"/>
              <a:t>: secondo </a:t>
            </a:r>
            <a:r>
              <a:rPr lang="it-IT" sz="2000" dirty="0" err="1" smtClean="0"/>
              <a:t>Human</a:t>
            </a:r>
            <a:r>
              <a:rPr lang="it-IT" sz="2000" dirty="0" smtClean="0"/>
              <a:t> </a:t>
            </a:r>
            <a:r>
              <a:rPr lang="it-IT" sz="2000" dirty="0" err="1" smtClean="0"/>
              <a:t>Rights</a:t>
            </a:r>
            <a:r>
              <a:rPr lang="it-IT" sz="2000" dirty="0" smtClean="0"/>
              <a:t> </a:t>
            </a:r>
            <a:r>
              <a:rPr lang="it-IT" sz="2000" dirty="0" err="1" smtClean="0"/>
              <a:t>Watch</a:t>
            </a:r>
            <a:r>
              <a:rPr lang="it-IT" sz="2000" dirty="0" smtClean="0"/>
              <a:t>, il fatto che la cosiddetta disforia di genere sia stata «spostata dall’elenco dei “disordini mentali” a un capitolo sulla salute sessuale» chiama i governi del pianeta a sbarazzarsi delle varie </a:t>
            </a:r>
            <a:r>
              <a:rPr lang="it-IT" sz="2000" b="1" dirty="0" smtClean="0"/>
              <a:t>«misure discriminatorie che richiedono una diagnosi e talvolta altre procedure sanitarie perché le persone </a:t>
            </a:r>
            <a:r>
              <a:rPr lang="it-IT" sz="2000" b="1" dirty="0" err="1" smtClean="0"/>
              <a:t>transgender</a:t>
            </a:r>
            <a:r>
              <a:rPr lang="it-IT" sz="2000" b="1" dirty="0" smtClean="0"/>
              <a:t> siano legalmente riconosciute».</a:t>
            </a:r>
            <a:r>
              <a:rPr lang="it-IT" sz="2000" dirty="0" smtClean="0"/>
              <a:t> Il riferimento esplicito è alla possibilità di cambiare il proprio nome e il sesso nei documenti ufficiali.</a:t>
            </a: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8</a:t>
            </a:fld>
            <a:endParaRPr lang="it-IT"/>
          </a:p>
        </p:txBody>
      </p:sp>
      <p:sp>
        <p:nvSpPr>
          <p:cNvPr id="8" name="CasellaDiTesto 7"/>
          <p:cNvSpPr txBox="1"/>
          <p:nvPr/>
        </p:nvSpPr>
        <p:spPr>
          <a:xfrm>
            <a:off x="1043608" y="908720"/>
            <a:ext cx="8100392" cy="369332"/>
          </a:xfrm>
          <a:prstGeom prst="rect">
            <a:avLst/>
          </a:prstGeom>
          <a:noFill/>
        </p:spPr>
        <p:txBody>
          <a:bodyPr wrap="square" rtlCol="0">
            <a:spAutoFit/>
          </a:bodyPr>
          <a:lstStyle/>
          <a:p>
            <a:pPr algn="ctr" fontAlgn="base"/>
            <a:r>
              <a:rPr lang="it-IT" b="1" dirty="0" smtClean="0">
                <a:solidFill>
                  <a:srgbClr val="0070C0"/>
                </a:solidFill>
              </a:rPr>
              <a:t>«I GOVERNI SI ADATTINO»</a:t>
            </a:r>
          </a:p>
        </p:txBody>
      </p:sp>
      <p:pic>
        <p:nvPicPr>
          <p:cNvPr id="7171" name="Picture 3" descr="C:\Users\Master\Desktop\Ultime foto\dis8.jpg"/>
          <p:cNvPicPr>
            <a:picLocks noChangeAspect="1" noChangeArrowheads="1"/>
          </p:cNvPicPr>
          <p:nvPr/>
        </p:nvPicPr>
        <p:blipFill>
          <a:blip r:embed="rId2" cstate="print"/>
          <a:srcRect/>
          <a:stretch>
            <a:fillRect/>
          </a:stretch>
        </p:blipFill>
        <p:spPr bwMode="auto">
          <a:xfrm>
            <a:off x="3563888" y="4581128"/>
            <a:ext cx="2664296" cy="194271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7171"/>
                                        </p:tgtEl>
                                        <p:attrNameLst>
                                          <p:attrName>style.visibility</p:attrName>
                                        </p:attrNameLst>
                                      </p:cBhvr>
                                      <p:to>
                                        <p:strVal val="visible"/>
                                      </p:to>
                                    </p:set>
                                    <p:anim calcmode="lin" valueType="num">
                                      <p:cBhvr>
                                        <p:cTn id="13" dur="500" fill="hold"/>
                                        <p:tgtEl>
                                          <p:spTgt spid="7171"/>
                                        </p:tgtEl>
                                        <p:attrNameLst>
                                          <p:attrName>ppt_w</p:attrName>
                                        </p:attrNameLst>
                                      </p:cBhvr>
                                      <p:tavLst>
                                        <p:tav tm="0">
                                          <p:val>
                                            <p:fltVal val="0"/>
                                          </p:val>
                                        </p:tav>
                                        <p:tav tm="100000">
                                          <p:val>
                                            <p:strVal val="#ppt_w"/>
                                          </p:val>
                                        </p:tav>
                                      </p:tavLst>
                                    </p:anim>
                                    <p:anim calcmode="lin" valueType="num">
                                      <p:cBhvr>
                                        <p:cTn id="14" dur="500" fill="hold"/>
                                        <p:tgtEl>
                                          <p:spTgt spid="7171"/>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par>
                                <p:cTn id="22" presetID="53" presetClass="entr" presetSubtype="0" fill="hold"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p:cTn id="2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5616" y="332656"/>
            <a:ext cx="7776864" cy="576064"/>
          </a:xfrm>
        </p:spPr>
        <p:txBody>
          <a:bodyPr>
            <a:noAutofit/>
          </a:bodyPr>
          <a:lstStyle/>
          <a:p>
            <a:pPr algn="ctr"/>
            <a:r>
              <a:rPr lang="it-IT" sz="3600" b="1" dirty="0" smtClean="0">
                <a:solidFill>
                  <a:srgbClr val="FF0000"/>
                </a:solidFill>
              </a:rPr>
              <a:t>Disforia di genere in età evolutiva</a:t>
            </a:r>
            <a:endParaRPr lang="it-IT" sz="3600" b="1" dirty="0">
              <a:solidFill>
                <a:srgbClr val="FF0000"/>
              </a:solidFill>
            </a:endParaRPr>
          </a:p>
        </p:txBody>
      </p:sp>
      <p:sp>
        <p:nvSpPr>
          <p:cNvPr id="3" name="Sottotitolo 2"/>
          <p:cNvSpPr>
            <a:spLocks noGrp="1"/>
          </p:cNvSpPr>
          <p:nvPr>
            <p:ph type="subTitle" idx="1"/>
          </p:nvPr>
        </p:nvSpPr>
        <p:spPr>
          <a:xfrm>
            <a:off x="1259632" y="1412776"/>
            <a:ext cx="7632848" cy="2808312"/>
          </a:xfrm>
          <a:noFill/>
          <a:ln w="25400">
            <a:solidFill>
              <a:schemeClr val="accent1"/>
            </a:solidFill>
          </a:ln>
        </p:spPr>
        <p:txBody>
          <a:bodyPr>
            <a:normAutofit fontScale="92500"/>
          </a:bodyPr>
          <a:lstStyle/>
          <a:p>
            <a:pPr algn="just" fontAlgn="base"/>
            <a:r>
              <a:rPr lang="it-IT" sz="1800" b="1" dirty="0" smtClean="0">
                <a:solidFill>
                  <a:srgbClr val="FF0000"/>
                </a:solidFill>
              </a:rPr>
              <a:t>C’è un «ampio consenso diffuso tra medici e psicologi» </a:t>
            </a:r>
            <a:r>
              <a:rPr lang="it-IT" sz="1800" dirty="0" smtClean="0"/>
              <a:t>– insiste </a:t>
            </a:r>
            <a:r>
              <a:rPr lang="it-IT" sz="1800" dirty="0" err="1" smtClean="0"/>
              <a:t>Human</a:t>
            </a:r>
            <a:r>
              <a:rPr lang="it-IT" sz="1800" dirty="0" smtClean="0"/>
              <a:t> </a:t>
            </a:r>
            <a:r>
              <a:rPr lang="it-IT" sz="1800" dirty="0" err="1" smtClean="0"/>
              <a:t>Rights</a:t>
            </a:r>
            <a:r>
              <a:rPr lang="it-IT" sz="1800" dirty="0" smtClean="0"/>
              <a:t> </a:t>
            </a:r>
            <a:r>
              <a:rPr lang="it-IT" sz="1800" dirty="0" err="1" smtClean="0"/>
              <a:t>Watch</a:t>
            </a:r>
            <a:r>
              <a:rPr lang="it-IT" sz="1800" dirty="0" smtClean="0"/>
              <a:t> – riguardo alla tesi secondo cui non sarebbe un disordine o una malattia sentirsi appartenenti a un genere diverso da quello assegnato alla nascita. </a:t>
            </a:r>
          </a:p>
          <a:p>
            <a:pPr algn="just" fontAlgn="base"/>
            <a:r>
              <a:rPr lang="it-IT" sz="1800" b="1" dirty="0" smtClean="0">
                <a:solidFill>
                  <a:srgbClr val="FF0000"/>
                </a:solidFill>
              </a:rPr>
              <a:t>E a riprova </a:t>
            </a:r>
            <a:r>
              <a:rPr lang="it-IT" sz="1800" dirty="0" smtClean="0"/>
              <a:t>di quanto tale ampio consenso scientifico sia </a:t>
            </a:r>
            <a:r>
              <a:rPr lang="it-IT" sz="1800" b="1" dirty="0" smtClean="0"/>
              <a:t>«concorde con la visione dei sostenitori dei diritti </a:t>
            </a:r>
            <a:r>
              <a:rPr lang="it-IT" sz="1800" b="1" dirty="0" err="1" smtClean="0"/>
              <a:t>transgender</a:t>
            </a:r>
            <a:r>
              <a:rPr lang="it-IT" sz="1800" b="1" dirty="0" smtClean="0"/>
              <a:t>»,</a:t>
            </a:r>
            <a:r>
              <a:rPr lang="it-IT" sz="1800" dirty="0" smtClean="0"/>
              <a:t> l’organizzazione accosta due diverse reazioni alla notizia. La prima è quella del dottor Jack </a:t>
            </a:r>
            <a:r>
              <a:rPr lang="it-IT" sz="1800" dirty="0" err="1" smtClean="0"/>
              <a:t>Drescher</a:t>
            </a:r>
            <a:r>
              <a:rPr lang="it-IT" sz="1800" dirty="0" smtClean="0"/>
              <a:t>, membro del gruppo di lavoro che ha elaborato l’ICD-11:</a:t>
            </a:r>
          </a:p>
          <a:p>
            <a:pPr algn="ctr" fontAlgn="base"/>
            <a:r>
              <a:rPr lang="it-IT" sz="1800" b="1" i="1" dirty="0" smtClean="0">
                <a:solidFill>
                  <a:srgbClr val="FF0000"/>
                </a:solidFill>
              </a:rPr>
              <a:t>«Ci sono prove sostanziali del fatto che lo stigma provocato dall’associazione tra condizione </a:t>
            </a:r>
            <a:r>
              <a:rPr lang="it-IT" sz="1800" b="1" i="1" dirty="0" err="1" smtClean="0">
                <a:solidFill>
                  <a:srgbClr val="FF0000"/>
                </a:solidFill>
              </a:rPr>
              <a:t>transgender</a:t>
            </a:r>
            <a:r>
              <a:rPr lang="it-IT" sz="1800" b="1" i="1" dirty="0" smtClean="0">
                <a:solidFill>
                  <a:srgbClr val="FF0000"/>
                </a:solidFill>
              </a:rPr>
              <a:t> e disordini mentali contribuisce a creare condizioni legali precarie e violazioni dei diritti umani».</a:t>
            </a:r>
            <a:endParaRPr lang="it-IT" sz="1800" b="1" dirty="0" smtClean="0">
              <a:solidFill>
                <a:srgbClr val="FF0000"/>
              </a:solidFill>
            </a:endParaRPr>
          </a:p>
          <a:p>
            <a:pPr algn="ctr"/>
            <a:endParaRPr lang="it-IT" sz="2000" b="1" dirty="0">
              <a:solidFill>
                <a:srgbClr val="FF0000"/>
              </a:solidFill>
            </a:endParaRPr>
          </a:p>
        </p:txBody>
      </p:sp>
      <p:sp>
        <p:nvSpPr>
          <p:cNvPr id="6" name="Segnaposto data 5"/>
          <p:cNvSpPr>
            <a:spLocks noGrp="1"/>
          </p:cNvSpPr>
          <p:nvPr>
            <p:ph type="dt" sz="half" idx="10"/>
          </p:nvPr>
        </p:nvSpPr>
        <p:spPr/>
        <p:txBody>
          <a:bodyPr/>
          <a:lstStyle/>
          <a:p>
            <a:fld id="{01577ACD-4A1A-4E44-B202-DAD6E403659D}" type="datetime1">
              <a:rPr lang="it-IT" smtClean="0"/>
              <a:pPr/>
              <a:t>10/09/2019</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9</a:t>
            </a:fld>
            <a:endParaRPr lang="it-IT"/>
          </a:p>
        </p:txBody>
      </p:sp>
      <p:sp>
        <p:nvSpPr>
          <p:cNvPr id="8" name="CasellaDiTesto 7"/>
          <p:cNvSpPr txBox="1"/>
          <p:nvPr/>
        </p:nvSpPr>
        <p:spPr>
          <a:xfrm>
            <a:off x="1043608" y="908720"/>
            <a:ext cx="8100392" cy="369332"/>
          </a:xfrm>
          <a:prstGeom prst="rect">
            <a:avLst/>
          </a:prstGeom>
          <a:noFill/>
        </p:spPr>
        <p:txBody>
          <a:bodyPr wrap="square" rtlCol="0">
            <a:spAutoFit/>
          </a:bodyPr>
          <a:lstStyle/>
          <a:p>
            <a:pPr algn="ctr" fontAlgn="base"/>
            <a:r>
              <a:rPr lang="it-IT" b="1" dirty="0" smtClean="0">
                <a:solidFill>
                  <a:srgbClr val="0070C0"/>
                </a:solidFill>
              </a:rPr>
              <a:t>MEDICI E ATTIVISTI LGBT «CONCORDI»</a:t>
            </a:r>
          </a:p>
        </p:txBody>
      </p:sp>
      <p:pic>
        <p:nvPicPr>
          <p:cNvPr id="9" name="Picture 2" descr="C:\Users\Master\Desktop\Ultime foto\disf.jpg"/>
          <p:cNvPicPr>
            <a:picLocks noChangeAspect="1" noChangeArrowheads="1"/>
          </p:cNvPicPr>
          <p:nvPr/>
        </p:nvPicPr>
        <p:blipFill>
          <a:blip r:embed="rId2" cstate="print"/>
          <a:srcRect/>
          <a:stretch>
            <a:fillRect/>
          </a:stretch>
        </p:blipFill>
        <p:spPr bwMode="auto">
          <a:xfrm>
            <a:off x="3563888" y="4437112"/>
            <a:ext cx="2664296" cy="190194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 calcmode="lin" valueType="num">
                                      <p:cBhvr>
                                        <p:cTn id="26"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640</TotalTime>
  <Words>1444</Words>
  <Application>Microsoft Office PowerPoint</Application>
  <PresentationFormat>Presentazione su schermo (4:3)</PresentationFormat>
  <Paragraphs>101</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Solstizio</vt:lpstr>
      <vt:lpstr>Disforia di genere in età evolutiva</vt:lpstr>
      <vt:lpstr>Disforia di genere in età evolutiva</vt:lpstr>
      <vt:lpstr>Disforia di genere in età evolutiva</vt:lpstr>
      <vt:lpstr>Disforia di genere in età evolutiva</vt:lpstr>
      <vt:lpstr>Disforia di genere in età evolutiva</vt:lpstr>
      <vt:lpstr>Disforia di genere in età evolutiva</vt:lpstr>
      <vt:lpstr>Disforia di genere in età evolutiva</vt:lpstr>
      <vt:lpstr>Disforia di genere in età evolutiva</vt:lpstr>
      <vt:lpstr>Disforia di genere in età evolutiva</vt:lpstr>
      <vt:lpstr>Disforia di genere in età evolutiva</vt:lpstr>
      <vt:lpstr>Disforia di genere in età evolutiva</vt:lpstr>
      <vt:lpstr>Disforia di genere in età evolutiva</vt:lpstr>
      <vt:lpstr>Disforia di genere in età evolutiva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Disforia di genere in età evolutiva</dc:title>
  <dc:creator>Francesco Cannizzaro</dc:creator>
  <cp:lastModifiedBy>Master</cp:lastModifiedBy>
  <cp:revision>75</cp:revision>
  <dcterms:created xsi:type="dcterms:W3CDTF">2019-05-08T15:49:22Z</dcterms:created>
  <dcterms:modified xsi:type="dcterms:W3CDTF">2019-09-10T16:33:24Z</dcterms:modified>
</cp:coreProperties>
</file>